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1" r:id="rId9"/>
    <p:sldId id="266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>
      <p:cViewPr varScale="1">
        <p:scale>
          <a:sx n="138" d="100"/>
          <a:sy n="138" d="100"/>
        </p:scale>
        <p:origin x="14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4D271-57EC-042F-A370-7EAF63359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1AE4C-3A36-E4FB-09B1-4A60B13726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A4511-894C-43DF-96B5-B7276BC97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FA8FC-FB74-D6E0-F692-686633724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1EFD3-D5D5-555E-66F0-E973C398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69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5A9D-3375-BEF7-99A5-A1CBE1099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C4F29E-47E8-F81E-B273-C70B0F6F6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78C87-134C-BC99-12AD-E6315ABF4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7887F-3C08-C04E-B6B7-6E7DFE7D4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58C99-6FDD-DA1A-59D3-9D0BE2053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0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6BB8AD-830D-1658-A8C8-98A3AF484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CC38A6-4A5A-A397-E0F9-1C4B80D90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82BD-FA85-9485-2346-0E462CC0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5CC4C-AB6F-9A99-8CD3-FE72AEAFA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FFBE3-9DAC-0557-9DC3-D7F226CD9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38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21DA-5C20-89DB-7C31-45F68D655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893F7-71C2-EAE3-5283-1B9384F19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EC8C9-77AF-6EF8-E365-AAF558913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6FC2-7965-25EC-834F-E54A44A9B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9CFB2-94A2-CF50-8298-62334FE65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46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EFB3-0B4E-CC6D-0471-4552C7EAE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FBF40-19A8-A251-3DF0-8EA06EE6A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27159-6836-AA6A-63B3-91F0F73EB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EB176-CA81-0634-614D-55A7057F6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3ED65-12E2-0C24-39D4-5E3AE186C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56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B590B-2168-6546-CECF-67C033AE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3BBA5-2191-0D8E-3F04-36AB492AD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9F6FF-1C2F-52CA-FF98-027C0A724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CE569-7F49-232D-7732-AFCD5C0B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861BF3-B9EE-D47E-16F6-D9E2B57F2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E1718-314A-1D0A-4B89-3F4A57D7B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83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7742-FBD7-9C9C-B4D9-E1148D643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5EF32-A7B7-ED6A-60AC-229EFAA32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8A4A6-AA9F-BC81-212A-E2C00B856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C294BB-9EE4-27EF-80E8-895E594697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750D3B-A8D6-2341-F25E-E79A727391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D8272B-8B61-3899-EB4D-2DC8BC45E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044147-1AC0-E523-14EC-D9C8377C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3CE77F-EA10-D05C-8FBC-7DABBB048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93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3DDB-F730-11F3-FFD7-EAE4D60F4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66E7F0-05D8-696B-8EF4-9D860453C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E05873-147A-EA34-2254-40C13F077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825D2-5F5E-E94F-3C2B-89A1E15B5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71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3CEE72-F1C5-8F85-417D-EC93B2CAC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529C9-2BBA-71F4-9617-279BEC0FC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30C51-AA8F-B1DA-44C4-5912A4DA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34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33101-2516-A3F2-6047-F4C8A6108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505F6-569E-EF84-E76F-AEF958813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17CC2-E00E-B4F0-9ECB-FD07170F5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96015F-BE52-76AC-6ADA-F6CA19A4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2D3E6-82BE-969F-E1F2-6937BAC80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81915-B225-B908-B0F9-DE57BEF4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99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856C9-512F-3BF4-375A-938957212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AEF326-0DF5-61DF-2862-7855534E07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61734-FA4F-56BE-692C-4E9574B3F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98B55-5B63-C0A3-EA3F-AE2EDD1A9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855FA-1575-54C7-B871-BED3BDF4B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41E57-AD16-7E0F-03E1-1EC958116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82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B0046C-3AFA-3B36-8DCA-DCB7B184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614AE-6444-D59C-901E-523FCE4EF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49B57-3A3F-79F7-DA16-5ED8A8AE5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C274A7-789A-4183-9D0D-2E9300A3AF0E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3C6F0-CF0F-97C1-8ABF-CC25D7486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7EAE4-6A72-FF3D-0D89-D2A8650A3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1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5D225-242E-42AC-7153-E001D619C1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Q-Learning Based Dynamic Done Trajectory Planning in Uncertain Environments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5CFB49-1A98-63E3-63D0-5D0DDCDD56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Subrahmanya Chandra Bhamidipati, Prasad Calyam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79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62E82-E71D-702A-6A0E-F3AC4A222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10EB388-1ACC-BB84-CC52-C66292A308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1569859"/>
            <a:ext cx="4572000" cy="486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Insights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Safety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Prioritizes safe recovery and avoids high-risk situations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Energy Efficiency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Balances successful deliveries with energy conservation for longer missions.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Flexibility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Enables real-time adaptation without continuous supervision.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Limitations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 computational load with expanding environment complexity.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4D5D1-C739-073C-92B6-437D3F0D100E}"/>
              </a:ext>
            </a:extLst>
          </p:cNvPr>
          <p:cNvSpPr txBox="1"/>
          <p:nvPr/>
        </p:nvSpPr>
        <p:spPr>
          <a:xfrm>
            <a:off x="6781800" y="2971800"/>
            <a:ext cx="4571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Work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RL algorithms like DQN, PPO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Real-world testing to validate model.</a:t>
            </a:r>
          </a:p>
        </p:txBody>
      </p:sp>
    </p:spTree>
    <p:extLst>
      <p:ext uri="{BB962C8B-B14F-4D97-AF65-F5344CB8AC3E}">
        <p14:creationId xmlns:p14="http://schemas.microsoft.com/office/powerpoint/2010/main" val="273055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EB587-1661-AD0D-4DEC-06BBB8DE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Revolutionizing Last-Mile Delivery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12ECCC3-4720-84EB-4D1C-712292242C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994104"/>
            <a:ext cx="59436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Drones face connectivity and navigation challenges in dynamic environments.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Introduce Q-learning-based model to enable drones to adapt to network disruptions.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 safety and efficient delivery even without continuous communication with ground control.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333F1-82A4-EAEC-F0F4-FB9D7AE41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393" y="2057400"/>
            <a:ext cx="5642015" cy="3211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7B9AFB-564C-5EA6-E9BE-DE5E0FE2CF4D}"/>
              </a:ext>
            </a:extLst>
          </p:cNvPr>
          <p:cNvSpPr txBox="1"/>
          <p:nvPr/>
        </p:nvSpPr>
        <p:spPr>
          <a:xfrm>
            <a:off x="838200" y="1685834"/>
            <a:ext cx="548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Drones increasingly used in logistics, urban deliveries, disaster relief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8506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5F8C7-1F20-1884-078C-D4C961D1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Challenges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3464FA-B44A-DC60-4019-CECDB75074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00" y="1934289"/>
            <a:ext cx="548640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Core Challenges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Unstable Network Connectivity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Network congestion, obstacles, or distance cause communication loss.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Dynamic Environments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Require drones to navigate around obstacles like buildings, trees, or traffic congestion zones.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Enable drones to independently make safe, real-time decisions during network disruptions.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DE41A7-8FF6-06CA-4CC3-6D4A2A6A3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186" y="1718968"/>
            <a:ext cx="5400242" cy="3896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D2AB4E-5F10-46C6-CE6E-FDF1B4533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138" y="3507200"/>
            <a:ext cx="933594" cy="72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44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143A4-40A6-0F3E-067A-753D0A8DE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for Intelligent Drone Decisions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C0ADC57-B874-0D4C-54A6-C5A39533A2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1785304"/>
            <a:ext cx="4800600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Structure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State Space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Drone’s position, obstacles, network status, battery level, in congestion, nearest congestion.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 Space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Movement in eight directions; accelerate/decelerate.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Reward Structure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Positive Rewards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Delivery, reaching Depot, Emergency Landing Spot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Negative Rewards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Battery depletion, congestion entry, collisions.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47039A-D597-ED4F-0019-CCFC9A4D6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577" y="2566271"/>
            <a:ext cx="3585100" cy="26305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56B029-EB99-DC85-524C-FF85549AE39E}"/>
              </a:ext>
            </a:extLst>
          </p:cNvPr>
          <p:cNvSpPr txBox="1"/>
          <p:nvPr/>
        </p:nvSpPr>
        <p:spPr>
          <a:xfrm>
            <a:off x="8898585" y="5257800"/>
            <a:ext cx="70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2322C1-C82C-D7B2-3829-D652D0E18344}"/>
              </a:ext>
            </a:extLst>
          </p:cNvPr>
          <p:cNvSpPr txBox="1"/>
          <p:nvPr/>
        </p:nvSpPr>
        <p:spPr>
          <a:xfrm>
            <a:off x="10728913" y="370485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2D0834-83BF-0280-378C-42CD71954F75}"/>
              </a:ext>
            </a:extLst>
          </p:cNvPr>
          <p:cNvSpPr txBox="1"/>
          <p:nvPr/>
        </p:nvSpPr>
        <p:spPr>
          <a:xfrm>
            <a:off x="8782398" y="2136656"/>
            <a:ext cx="938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535703-0FFD-5C5C-95D7-B895CF766805}"/>
              </a:ext>
            </a:extLst>
          </p:cNvPr>
          <p:cNvSpPr txBox="1"/>
          <p:nvPr/>
        </p:nvSpPr>
        <p:spPr>
          <a:xfrm>
            <a:off x="7057480" y="3566354"/>
            <a:ext cx="706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</a:t>
            </a:r>
          </a:p>
          <a:p>
            <a:r>
              <a:rPr lang="en-US" dirty="0"/>
              <a:t>State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058D2EFA-002E-4DD1-5847-C1E111592E84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9604932" y="4074185"/>
            <a:ext cx="1536915" cy="1368281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068107FA-8454-7569-4340-6227F398FAC6}"/>
              </a:ext>
            </a:extLst>
          </p:cNvPr>
          <p:cNvCxnSpPr>
            <a:cxnSpLocks/>
            <a:stCxn id="10" idx="0"/>
            <a:endCxn id="11" idx="3"/>
          </p:cNvCxnSpPr>
          <p:nvPr/>
        </p:nvCxnSpPr>
        <p:spPr>
          <a:xfrm rot="16200000" flipV="1">
            <a:off x="9739717" y="2302723"/>
            <a:ext cx="1383531" cy="1420730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13EE00F-402D-B64C-4BB0-5610CD2E9C34}"/>
              </a:ext>
            </a:extLst>
          </p:cNvPr>
          <p:cNvCxnSpPr>
            <a:cxnSpLocks/>
            <a:stCxn id="11" idx="1"/>
            <a:endCxn id="12" idx="0"/>
          </p:cNvCxnSpPr>
          <p:nvPr/>
        </p:nvCxnSpPr>
        <p:spPr>
          <a:xfrm rot="10800000" flipV="1">
            <a:off x="7410654" y="2321322"/>
            <a:ext cx="1371744" cy="124503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CF20199C-AF41-B15D-1055-21FEBD4B8B32}"/>
              </a:ext>
            </a:extLst>
          </p:cNvPr>
          <p:cNvCxnSpPr>
            <a:cxnSpLocks/>
            <a:stCxn id="12" idx="2"/>
            <a:endCxn id="9" idx="1"/>
          </p:cNvCxnSpPr>
          <p:nvPr/>
        </p:nvCxnSpPr>
        <p:spPr>
          <a:xfrm rot="16200000" flipH="1">
            <a:off x="7539729" y="4083609"/>
            <a:ext cx="1229781" cy="1487931"/>
          </a:xfrm>
          <a:prstGeom prst="curvedConnector2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439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731F8-0D1A-933B-94A3-4D5A552F7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Simulations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041B4F-25B1-6B05-04E2-D7294FC413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56268" y="1501172"/>
            <a:ext cx="4762500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Assumptions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Arial" panose="020B0604020202020204" pitchFamily="34" charset="0"/>
              </a:rPr>
              <a:t>Single Drone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400" b="1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 Environment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Grid Setup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800x800 pixel environment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Grid Elements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Start/end positions, emergency landing spots, depot, dynamic congestion zones.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 Parameters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Episodes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100,000 for training.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879221-5FD7-BBFE-B1F3-3BD21BDE7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371600"/>
            <a:ext cx="4585561" cy="440612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44ED25-8254-9520-34E7-7F7460542A79}"/>
              </a:ext>
            </a:extLst>
          </p:cNvPr>
          <p:cNvCxnSpPr>
            <a:cxnSpLocks/>
          </p:cNvCxnSpPr>
          <p:nvPr/>
        </p:nvCxnSpPr>
        <p:spPr>
          <a:xfrm>
            <a:off x="5867400" y="5943600"/>
            <a:ext cx="48006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FBE7B9-886C-1B8F-F7D1-2195221743E3}"/>
              </a:ext>
            </a:extLst>
          </p:cNvPr>
          <p:cNvCxnSpPr>
            <a:cxnSpLocks/>
          </p:cNvCxnSpPr>
          <p:nvPr/>
        </p:nvCxnSpPr>
        <p:spPr>
          <a:xfrm>
            <a:off x="10668000" y="1371600"/>
            <a:ext cx="0" cy="4572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F1FE5A6-E7CA-D67A-E927-23A6E4304DD0}"/>
              </a:ext>
            </a:extLst>
          </p:cNvPr>
          <p:cNvSpPr txBox="1"/>
          <p:nvPr/>
        </p:nvSpPr>
        <p:spPr>
          <a:xfrm>
            <a:off x="7931580" y="592480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57CF8F-52D4-D8B0-7394-B575BD1C42E3}"/>
              </a:ext>
            </a:extLst>
          </p:cNvPr>
          <p:cNvSpPr txBox="1"/>
          <p:nvPr/>
        </p:nvSpPr>
        <p:spPr>
          <a:xfrm>
            <a:off x="10668000" y="3298601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54EB36-0862-B575-64B6-643980910D74}"/>
              </a:ext>
            </a:extLst>
          </p:cNvPr>
          <p:cNvSpPr txBox="1"/>
          <p:nvPr/>
        </p:nvSpPr>
        <p:spPr>
          <a:xfrm>
            <a:off x="9148317" y="4794031"/>
            <a:ext cx="1519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Emergency Landing Spot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4531DE-B10A-156E-ED95-85CE05336581}"/>
              </a:ext>
            </a:extLst>
          </p:cNvPr>
          <p:cNvSpPr txBox="1"/>
          <p:nvPr/>
        </p:nvSpPr>
        <p:spPr>
          <a:xfrm>
            <a:off x="9296400" y="1757641"/>
            <a:ext cx="1519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ADF272-1B9F-AB41-288E-D68913BCD2D2}"/>
              </a:ext>
            </a:extLst>
          </p:cNvPr>
          <p:cNvSpPr txBox="1"/>
          <p:nvPr/>
        </p:nvSpPr>
        <p:spPr>
          <a:xfrm>
            <a:off x="6096000" y="5535981"/>
            <a:ext cx="1519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EB0197-759E-0A79-D2EF-5100A775A4A5}"/>
              </a:ext>
            </a:extLst>
          </p:cNvPr>
          <p:cNvSpPr txBox="1"/>
          <p:nvPr/>
        </p:nvSpPr>
        <p:spPr>
          <a:xfrm>
            <a:off x="8671085" y="3180209"/>
            <a:ext cx="1519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Obstacle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E7898B-5FDD-6FB6-BDC5-E016FA94CC19}"/>
              </a:ext>
            </a:extLst>
          </p:cNvPr>
          <p:cNvSpPr txBox="1"/>
          <p:nvPr/>
        </p:nvSpPr>
        <p:spPr>
          <a:xfrm>
            <a:off x="7971687" y="4232850"/>
            <a:ext cx="981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Cong.</a:t>
            </a:r>
          </a:p>
          <a:p>
            <a:r>
              <a:rPr lang="en-US" dirty="0"/>
              <a:t>Zone</a:t>
            </a:r>
          </a:p>
        </p:txBody>
      </p:sp>
    </p:spTree>
    <p:extLst>
      <p:ext uri="{BB962C8B-B14F-4D97-AF65-F5344CB8AC3E}">
        <p14:creationId xmlns:p14="http://schemas.microsoft.com/office/powerpoint/2010/main" val="3932895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770F8AD-EEC2-ACF3-140E-0705C5D16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1" y="-197963"/>
            <a:ext cx="10515600" cy="1325563"/>
          </a:xfrm>
        </p:spPr>
        <p:txBody>
          <a:bodyPr/>
          <a:lstStyle/>
          <a:p>
            <a:r>
              <a:rPr lang="en-US" dirty="0"/>
              <a:t>Scenario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A5BFE9-1337-B3BB-79DF-ED72107D80BE}"/>
              </a:ext>
            </a:extLst>
          </p:cNvPr>
          <p:cNvSpPr txBox="1"/>
          <p:nvPr/>
        </p:nvSpPr>
        <p:spPr>
          <a:xfrm>
            <a:off x="7192984" y="29718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 1: After delivery, drone decides to land at an emergency site.</a:t>
            </a:r>
          </a:p>
          <a:p>
            <a:endParaRPr lang="en-US" dirty="0"/>
          </a:p>
        </p:txBody>
      </p:sp>
      <p:pic>
        <p:nvPicPr>
          <p:cNvPr id="2" name="Customer, Emergency">
            <a:hlinkClick r:id="" action="ppaction://media"/>
            <a:extLst>
              <a:ext uri="{FF2B5EF4-FFF2-40B4-BE49-F238E27FC236}">
                <a16:creationId xmlns:a16="http://schemas.microsoft.com/office/drawing/2014/main" id="{03E6DDFA-32B2-A89A-BCB9-072FEA7DD6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914400"/>
            <a:ext cx="5608638" cy="560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8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B1D81-C1F6-6352-2E46-FCC386563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F2E5B3-3224-ADC6-325D-08D5F4EB5F81}"/>
              </a:ext>
            </a:extLst>
          </p:cNvPr>
          <p:cNvSpPr txBox="1"/>
          <p:nvPr/>
        </p:nvSpPr>
        <p:spPr>
          <a:xfrm>
            <a:off x="5867400" y="3068922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Scenario 2: Drone returns to depot if delivery becomes too risky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D7A039B-1EC0-2C6C-6D32-FF011E851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1" y="-197963"/>
            <a:ext cx="10515600" cy="1325563"/>
          </a:xfrm>
        </p:spPr>
        <p:txBody>
          <a:bodyPr/>
          <a:lstStyle/>
          <a:p>
            <a:r>
              <a:rPr lang="en-US" dirty="0"/>
              <a:t>Scenario Analysis</a:t>
            </a:r>
          </a:p>
        </p:txBody>
      </p:sp>
      <p:pic>
        <p:nvPicPr>
          <p:cNvPr id="2" name="Depot">
            <a:hlinkClick r:id="" action="ppaction://media"/>
            <a:extLst>
              <a:ext uri="{FF2B5EF4-FFF2-40B4-BE49-F238E27FC236}">
                <a16:creationId xmlns:a16="http://schemas.microsoft.com/office/drawing/2014/main" id="{12AFE852-859D-ED3E-F710-D7360B8FC1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743453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9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F18A-E0CB-4805-D234-621870A1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E0B81-826E-2EC2-3090-538DC169E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298608"/>
            <a:ext cx="4800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Performance Analysis</a:t>
            </a:r>
            <a:r>
              <a:rPr lang="en-US" sz="3200" dirty="0"/>
              <a:t>:</a:t>
            </a:r>
          </a:p>
          <a:p>
            <a:pPr marL="457200" lvl="1" indent="0">
              <a:buNone/>
            </a:pPr>
            <a:r>
              <a:rPr lang="en-US" sz="2800" b="1" dirty="0"/>
              <a:t>Reward Comparison</a:t>
            </a:r>
            <a:r>
              <a:rPr lang="en-US" sz="2800" dirty="0"/>
              <a:t>: Q-learning shows </a:t>
            </a:r>
            <a:r>
              <a:rPr lang="en-US" sz="2800" b="1" dirty="0"/>
              <a:t>23% higher reward accumulation </a:t>
            </a:r>
            <a:r>
              <a:rPr lang="en-US" sz="2800" dirty="0"/>
              <a:t>than A*.</a:t>
            </a:r>
            <a:br>
              <a:rPr lang="en-US" sz="2800" dirty="0"/>
            </a:br>
            <a:br>
              <a:rPr lang="en-US" sz="2800" dirty="0"/>
            </a:br>
            <a:r>
              <a:rPr lang="en-US" sz="1400" dirty="0"/>
              <a:t>(A* algorithm goes for the customer and then to the emergency landing spot always)</a:t>
            </a:r>
          </a:p>
          <a:p>
            <a:pPr marL="457200" lvl="1" indent="0">
              <a:buNone/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64DAE-6209-A3E1-C4D0-5B57098F0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940" y="1660562"/>
            <a:ext cx="6891061" cy="405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70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004C-C99F-ED4A-DCEA-C31AEF8EF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 since paper</a:t>
            </a:r>
          </a:p>
        </p:txBody>
      </p:sp>
      <p:pic>
        <p:nvPicPr>
          <p:cNvPr id="4" name="episode_10">
            <a:hlinkClick r:id="" action="ppaction://media"/>
            <a:extLst>
              <a:ext uri="{FF2B5EF4-FFF2-40B4-BE49-F238E27FC236}">
                <a16:creationId xmlns:a16="http://schemas.microsoft.com/office/drawing/2014/main" id="{1D1EF874-A89B-05A6-7292-39F0C0DA1CC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5217" y="1690688"/>
            <a:ext cx="4753583" cy="475358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7A91C0-F646-CEAF-6D4A-442AB503C073}"/>
              </a:ext>
            </a:extLst>
          </p:cNvPr>
          <p:cNvSpPr txBox="1"/>
          <p:nvPr/>
        </p:nvSpPr>
        <p:spPr>
          <a:xfrm>
            <a:off x="6781800" y="2971800"/>
            <a:ext cx="3840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of multi drone system with multiple customers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83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387</Words>
  <Application>Microsoft Office PowerPoint</Application>
  <PresentationFormat>Widescreen</PresentationFormat>
  <Paragraphs>74</Paragraphs>
  <Slides>10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Q-Learning Based Dynamic Done Trajectory Planning in Uncertain Environments</vt:lpstr>
      <vt:lpstr>Revolutionizing Last-Mile Delivery</vt:lpstr>
      <vt:lpstr>Navigating Challenges</vt:lpstr>
      <vt:lpstr>Q-Learning for Intelligent Drone Decisions</vt:lpstr>
      <vt:lpstr>Testing in Simulations</vt:lpstr>
      <vt:lpstr>Scenario Analysis</vt:lpstr>
      <vt:lpstr>Scenario Analysis</vt:lpstr>
      <vt:lpstr>Results</vt:lpstr>
      <vt:lpstr>Improvements since paper</vt:lpstr>
      <vt:lpstr>Discussion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Bhamidipati, Subrahmanya Chandra (MU-Student)</dc:creator>
  <cp:lastModifiedBy>Bhamidipati, Subrahmanya Chandra (MU-Student)</cp:lastModifiedBy>
  <cp:revision>2</cp:revision>
  <dcterms:created xsi:type="dcterms:W3CDTF">2024-10-30T05:22:24Z</dcterms:created>
  <dcterms:modified xsi:type="dcterms:W3CDTF">2025-02-14T15:06:59Z</dcterms:modified>
</cp:coreProperties>
</file>